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2" r:id="rId3"/>
    <p:sldId id="271" r:id="rId4"/>
    <p:sldId id="257" r:id="rId5"/>
    <p:sldId id="270" r:id="rId6"/>
    <p:sldId id="258" r:id="rId7"/>
    <p:sldId id="259" r:id="rId8"/>
    <p:sldId id="265" r:id="rId9"/>
    <p:sldId id="272" r:id="rId10"/>
    <p:sldId id="264" r:id="rId11"/>
    <p:sldId id="266" r:id="rId12"/>
    <p:sldId id="273" r:id="rId13"/>
    <p:sldId id="268" r:id="rId14"/>
    <p:sldId id="274" r:id="rId15"/>
    <p:sldId id="275" r:id="rId1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71" autoAdjust="0"/>
  </p:normalViewPr>
  <p:slideViewPr>
    <p:cSldViewPr>
      <p:cViewPr varScale="1">
        <p:scale>
          <a:sx n="75" d="100"/>
          <a:sy n="75" d="100"/>
        </p:scale>
        <p:origin x="-1218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237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9017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1716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3426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6065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8142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2239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695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8175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662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0329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image" Target="../media/image1.jpeg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C58B4-C65B-4F3F-BF0F-FA61314FDBEA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A3237-3EEC-4942-B977-1A2788C79F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14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 /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4450" y="116632"/>
            <a:ext cx="8748464" cy="3312368"/>
          </a:xfrm>
        </p:spPr>
        <p:txBody>
          <a:bodyPr>
            <a:normAutofit fontScale="90000"/>
          </a:bodyPr>
          <a:lstStyle/>
          <a:p>
            <a:r>
              <a:rPr lang="pt-BR" sz="4200" b="1" dirty="0"/>
              <a:t>Estruturação de um Sistema de Informações Geográficas aplicado à elaboração de mapas de sensibilidade ambiental a florações massivas cianobactérias</a:t>
            </a:r>
            <a:br>
              <a:rPr lang="pt-BR" dirty="0"/>
            </a:b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-29760" y="3429000"/>
            <a:ext cx="478802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i="1" dirty="0" err="1"/>
              <a:t>Philipe</a:t>
            </a:r>
            <a:r>
              <a:rPr lang="pt-BR" b="1" i="1" dirty="0"/>
              <a:t> </a:t>
            </a:r>
            <a:r>
              <a:rPr lang="pt-BR" b="1" i="1" dirty="0" err="1"/>
              <a:t>Riskalla</a:t>
            </a:r>
            <a:r>
              <a:rPr lang="pt-BR" b="1" i="1" dirty="0"/>
              <a:t> Leal (autor)</a:t>
            </a:r>
          </a:p>
          <a:p>
            <a:r>
              <a:rPr lang="pt-BR" dirty="0"/>
              <a:t>Graduação em Ciências Biológicas- </a:t>
            </a:r>
          </a:p>
          <a:p>
            <a:r>
              <a:rPr lang="pt-BR" dirty="0"/>
              <a:t>Campus Diadema</a:t>
            </a:r>
          </a:p>
          <a:p>
            <a:endParaRPr lang="pt-BR" dirty="0"/>
          </a:p>
          <a:p>
            <a:r>
              <a:rPr lang="pt-BR" b="1" dirty="0"/>
              <a:t>Adriana Rodrigues (</a:t>
            </a:r>
            <a:r>
              <a:rPr lang="pt-BR" b="1" dirty="0" err="1"/>
              <a:t>co-autor</a:t>
            </a:r>
            <a:r>
              <a:rPr lang="pt-BR" b="1" dirty="0"/>
              <a:t>)</a:t>
            </a:r>
          </a:p>
          <a:p>
            <a:r>
              <a:rPr lang="pt-BR" b="1" dirty="0"/>
              <a:t> </a:t>
            </a:r>
            <a:r>
              <a:rPr lang="pt-BR" dirty="0"/>
              <a:t> Graduação em Ciências Ambientais- </a:t>
            </a:r>
          </a:p>
          <a:p>
            <a:r>
              <a:rPr lang="pt-BR" dirty="0"/>
              <a:t>Campus Diadema</a:t>
            </a:r>
          </a:p>
          <a:p>
            <a:endParaRPr lang="pt-BR" dirty="0"/>
          </a:p>
          <a:p>
            <a:r>
              <a:rPr lang="pt-BR" b="1" dirty="0"/>
              <a:t>Prof. Dr. Danilo </a:t>
            </a:r>
            <a:r>
              <a:rPr lang="pt-BR" b="1" dirty="0" err="1"/>
              <a:t>Boscolo</a:t>
            </a:r>
            <a:r>
              <a:rPr lang="pt-BR" b="1" dirty="0"/>
              <a:t> (</a:t>
            </a:r>
            <a:r>
              <a:rPr lang="pt-BR" dirty="0"/>
              <a:t>Orientador)</a:t>
            </a:r>
            <a:endParaRPr lang="pt-BR" b="1" dirty="0"/>
          </a:p>
          <a:p>
            <a:endParaRPr lang="pt-BR" b="1" dirty="0"/>
          </a:p>
          <a:p>
            <a:r>
              <a:rPr lang="pt-BR" b="1" i="1" dirty="0"/>
              <a:t>Prof. Dr. Décio </a:t>
            </a:r>
            <a:r>
              <a:rPr lang="pt-BR" b="1" i="1" dirty="0" err="1"/>
              <a:t>Luis</a:t>
            </a:r>
            <a:r>
              <a:rPr lang="pt-BR" b="1" i="1" dirty="0"/>
              <a:t> </a:t>
            </a:r>
            <a:r>
              <a:rPr lang="pt-BR" b="1" i="1" dirty="0" err="1"/>
              <a:t>Semensatto</a:t>
            </a:r>
            <a:r>
              <a:rPr lang="pt-BR" b="1" i="1" dirty="0"/>
              <a:t> Junior </a:t>
            </a:r>
          </a:p>
          <a:p>
            <a:r>
              <a:rPr lang="pt-BR" i="1" dirty="0"/>
              <a:t>(</a:t>
            </a:r>
            <a:r>
              <a:rPr lang="pt-BR" dirty="0" err="1"/>
              <a:t>Co-Orientador</a:t>
            </a:r>
            <a:r>
              <a:rPr lang="pt-BR" dirty="0"/>
              <a:t>)</a:t>
            </a:r>
            <a:endParaRPr lang="pt-BR" b="1" dirty="0"/>
          </a:p>
          <a:p>
            <a:endParaRPr lang="pt-BR" b="1" i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8" r="21957" b="3599"/>
          <a:stretch/>
        </p:blipFill>
        <p:spPr bwMode="auto">
          <a:xfrm>
            <a:off x="3906824" y="3573016"/>
            <a:ext cx="5193166" cy="327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2455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bg1"/>
                </a:solidFill>
              </a:rPr>
              <a:t>Metodologia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pt-BR" b="1" dirty="0"/>
              <a:t>2. Desenvolvimento do Sistema</a:t>
            </a:r>
            <a:endParaRPr lang="pt-BR" dirty="0"/>
          </a:p>
          <a:p>
            <a:endParaRPr lang="pt-BR" dirty="0"/>
          </a:p>
          <a:p>
            <a:r>
              <a:rPr lang="pt-BR" dirty="0"/>
              <a:t>Execução da modelagem da estrutura física de dados e a estruturação do banco de </a:t>
            </a:r>
            <a:r>
              <a:rPr lang="pt-BR" sz="3400" dirty="0"/>
              <a:t>dados</a:t>
            </a:r>
          </a:p>
          <a:p>
            <a:pPr marL="0" indent="0">
              <a:buNone/>
            </a:pPr>
            <a:endParaRPr lang="pt-BR" sz="3400" dirty="0"/>
          </a:p>
          <a:p>
            <a:r>
              <a:rPr lang="pt-BR" sz="3400" dirty="0"/>
              <a:t>Elaboração do manual de utilização do sistema </a:t>
            </a:r>
            <a:r>
              <a:rPr lang="pt-BR" sz="3400" i="1" dirty="0"/>
              <a:t>(help online</a:t>
            </a:r>
            <a:r>
              <a:rPr lang="pt-BR" sz="3400" dirty="0"/>
              <a:t>):</a:t>
            </a:r>
          </a:p>
          <a:p>
            <a:pPr lvl="1"/>
            <a:r>
              <a:rPr lang="pt-BR" sz="3400" dirty="0" err="1"/>
              <a:t>defir</a:t>
            </a:r>
            <a:r>
              <a:rPr lang="pt-BR" sz="3400" dirty="0"/>
              <a:t> os </a:t>
            </a:r>
            <a:r>
              <a:rPr lang="pt-BR" sz="3400" i="1" dirty="0"/>
              <a:t>layouts</a:t>
            </a:r>
            <a:r>
              <a:rPr lang="pt-BR" sz="3400" dirty="0"/>
              <a:t> das telas do sistema conforme a necessidade</a:t>
            </a:r>
          </a:p>
          <a:p>
            <a:pPr lvl="1"/>
            <a:r>
              <a:rPr lang="pt-BR" sz="3400" dirty="0"/>
              <a:t>Explicações e considerações do usuário</a:t>
            </a:r>
          </a:p>
          <a:p>
            <a:pPr lvl="1"/>
            <a:endParaRPr lang="pt-BR" sz="3400" dirty="0"/>
          </a:p>
          <a:p>
            <a:r>
              <a:rPr lang="pt-BR" sz="3400" dirty="0"/>
              <a:t>Implementação do sistema para a geração de mapas de sensibilidade e testes para verificação das funcionalidades. </a:t>
            </a:r>
            <a:r>
              <a:rPr lang="pt-BR" sz="3400" i="1" dirty="0"/>
              <a:t>Nesta fase o sistema passará a ser operacional, cuja a aluna do projeto de IC associado passará a gerar os mapas de sensibilidade ambiental.</a:t>
            </a:r>
            <a:endParaRPr lang="pt-BR" sz="3400" dirty="0"/>
          </a:p>
        </p:txBody>
      </p:sp>
    </p:spTree>
    <p:extLst>
      <p:ext uri="{BB962C8B-B14F-4D97-AF65-F5344CB8AC3E}">
        <p14:creationId xmlns:p14="http://schemas.microsoft.com/office/powerpoint/2010/main" val="348473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544" y="112604"/>
            <a:ext cx="8229600" cy="1143000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</a:rPr>
              <a:t>Resultados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713387"/>
          </a:xfrm>
        </p:spPr>
        <p:txBody>
          <a:bodyPr/>
          <a:lstStyle/>
          <a:p>
            <a:r>
              <a:rPr lang="pt-BR" dirty="0"/>
              <a:t>Mapa georreferenciado da borda da represa: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7" r="1"/>
          <a:stretch/>
        </p:blipFill>
        <p:spPr>
          <a:xfrm>
            <a:off x="0" y="2051523"/>
            <a:ext cx="6732240" cy="476271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7020272" y="2078643"/>
            <a:ext cx="2123728" cy="92333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Escala de </a:t>
            </a:r>
            <a:r>
              <a:rPr lang="pt-BR" dirty="0" err="1"/>
              <a:t>referenciamento</a:t>
            </a:r>
            <a:r>
              <a:rPr lang="pt-BR" dirty="0"/>
              <a:t>: </a:t>
            </a:r>
          </a:p>
          <a:p>
            <a:r>
              <a:rPr lang="pt-BR" dirty="0"/>
              <a:t>1:1500</a:t>
            </a:r>
          </a:p>
        </p:txBody>
      </p:sp>
      <p:sp>
        <p:nvSpPr>
          <p:cNvPr id="6" name="Retângulo 5"/>
          <p:cNvSpPr/>
          <p:nvPr/>
        </p:nvSpPr>
        <p:spPr>
          <a:xfrm>
            <a:off x="-366340" y="1070938"/>
            <a:ext cx="443428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pt-BR" sz="2000" dirty="0"/>
              <a:t>2. Desenvolvimento do Sistema</a:t>
            </a:r>
          </a:p>
        </p:txBody>
      </p:sp>
      <p:sp>
        <p:nvSpPr>
          <p:cNvPr id="7" name="Retângulo 6"/>
          <p:cNvSpPr/>
          <p:nvPr/>
        </p:nvSpPr>
        <p:spPr>
          <a:xfrm>
            <a:off x="7020272" y="3001973"/>
            <a:ext cx="2123728" cy="646331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err="1"/>
              <a:t>Tamanho</a:t>
            </a:r>
            <a:r>
              <a:rPr lang="en-US" dirty="0"/>
              <a:t> dos </a:t>
            </a:r>
            <a:r>
              <a:rPr lang="en-US" dirty="0" err="1"/>
              <a:t>píxeis</a:t>
            </a:r>
            <a:r>
              <a:rPr lang="en-US" dirty="0"/>
              <a:t>= (41.83; 41.83)</a:t>
            </a:r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7020272" y="3648304"/>
            <a:ext cx="2123728" cy="1754326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dirty="0"/>
              <a:t>Sistema de Referência de Coordenada utilizada:</a:t>
            </a:r>
          </a:p>
          <a:p>
            <a:r>
              <a:rPr lang="pt-BR" dirty="0"/>
              <a:t>WGS 84 / </a:t>
            </a:r>
            <a:r>
              <a:rPr lang="pt-BR" dirty="0" err="1"/>
              <a:t>Pseudo</a:t>
            </a:r>
            <a:r>
              <a:rPr lang="pt-BR" dirty="0"/>
              <a:t> </a:t>
            </a:r>
            <a:r>
              <a:rPr lang="pt-BR" dirty="0" err="1"/>
              <a:t>Mercator</a:t>
            </a:r>
            <a:endParaRPr lang="pt-BR" dirty="0"/>
          </a:p>
        </p:txBody>
      </p:sp>
      <p:sp>
        <p:nvSpPr>
          <p:cNvPr id="9" name="Retângulo 8"/>
          <p:cNvSpPr/>
          <p:nvPr/>
        </p:nvSpPr>
        <p:spPr>
          <a:xfrm>
            <a:off x="7020272" y="5402630"/>
            <a:ext cx="2123728" cy="646331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dirty="0"/>
              <a:t>Escala visualizada         1:228473</a:t>
            </a:r>
          </a:p>
        </p:txBody>
      </p:sp>
      <p:sp>
        <p:nvSpPr>
          <p:cNvPr id="10" name="Retângulo 9"/>
          <p:cNvSpPr/>
          <p:nvPr/>
        </p:nvSpPr>
        <p:spPr>
          <a:xfrm>
            <a:off x="7020272" y="6040022"/>
            <a:ext cx="2123728" cy="646331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dirty="0"/>
              <a:t>Classificação: supervisionada</a:t>
            </a:r>
          </a:p>
        </p:txBody>
      </p:sp>
    </p:spTree>
    <p:extLst>
      <p:ext uri="{BB962C8B-B14F-4D97-AF65-F5344CB8AC3E}">
        <p14:creationId xmlns:p14="http://schemas.microsoft.com/office/powerpoint/2010/main" val="75642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Conclusões: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457200" y="1600200"/>
            <a:ext cx="8363272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/>
              <a:t>1. Concepção do Sistema: </a:t>
            </a:r>
            <a:r>
              <a:rPr lang="pt-BR" i="1" dirty="0"/>
              <a:t>completo</a:t>
            </a:r>
          </a:p>
          <a:p>
            <a:pPr lvl="1"/>
            <a:r>
              <a:rPr lang="pt-BR" i="1" dirty="0"/>
              <a:t>Variáveis</a:t>
            </a:r>
          </a:p>
          <a:p>
            <a:pPr lvl="1"/>
            <a:r>
              <a:rPr lang="pt-BR" i="1" dirty="0"/>
              <a:t>Interações das variáveis</a:t>
            </a:r>
          </a:p>
          <a:p>
            <a:pPr lvl="1"/>
            <a:r>
              <a:rPr lang="pt-BR" i="1" dirty="0"/>
              <a:t>Considerações do sistema</a:t>
            </a:r>
          </a:p>
          <a:p>
            <a:pPr lvl="1"/>
            <a:endParaRPr lang="pt-BR" i="1" dirty="0"/>
          </a:p>
          <a:p>
            <a:pPr marL="342900" lvl="1" indent="-342900">
              <a:buFont typeface="Arial" pitchFamily="34" charset="0"/>
              <a:buChar char="•"/>
            </a:pPr>
            <a:r>
              <a:rPr lang="pt-BR" b="1" dirty="0"/>
              <a:t>2. Desenvolvimento do Sistema: </a:t>
            </a:r>
            <a:r>
              <a:rPr lang="pt-BR" i="1" dirty="0"/>
              <a:t>Incompleto</a:t>
            </a:r>
          </a:p>
          <a:p>
            <a:pPr lvl="1"/>
            <a:r>
              <a:rPr lang="pt-BR" dirty="0"/>
              <a:t>Amostragens de todas as variáveis</a:t>
            </a:r>
          </a:p>
          <a:p>
            <a:pPr lvl="1"/>
            <a:r>
              <a:rPr lang="pt-BR" dirty="0"/>
              <a:t>Avaliação dos resultados obtidos</a:t>
            </a:r>
          </a:p>
          <a:p>
            <a:pPr lvl="1"/>
            <a:r>
              <a:rPr lang="pt-BR" dirty="0"/>
              <a:t>Problemas com de manejo com os softwares GIS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36896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9000"/>
                    </a14:imgEffect>
                    <a14:imgEffect>
                      <a14:brightnessContrast bright="-12000" contrast="-8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5300" b="1" dirty="0">
                <a:solidFill>
                  <a:schemeClr val="accent6">
                    <a:lumMod val="75000"/>
                  </a:schemeClr>
                </a:solidFill>
              </a:rPr>
              <a:t>Recomendações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</a:rPr>
              <a:t>: </a:t>
            </a:r>
            <a:br>
              <a:rPr lang="pt-BR" dirty="0">
                <a:solidFill>
                  <a:schemeClr val="accent6">
                    <a:lumMod val="75000"/>
                  </a:schemeClr>
                </a:solidFill>
              </a:rPr>
            </a:br>
            <a:endParaRPr lang="pt-BR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>
                <a:solidFill>
                  <a:schemeClr val="bg1"/>
                </a:solidFill>
              </a:rPr>
              <a:t>1) levantamento da hidrografia da represa Guarapiranga, para valores de intensidade do fluxo dos afluentes e efluentes ao longo dos anos para as diferentes estações. </a:t>
            </a:r>
          </a:p>
          <a:p>
            <a:pPr marL="0" indent="0">
              <a:buNone/>
            </a:pP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2) levantamento bioquímico da carga de fósforo despejada por cada efluente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3) estudo de frequência de uso antrópico por área da represa, segundo uma classificação de uso. 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4) criação de Unidades Curriculares (U.C.) para programação em sistemas SIG para melhor preparação dos alunos interessados em ingressar no ramo de gestão ambiental e Ecologia de Paisagens.</a:t>
            </a:r>
          </a:p>
        </p:txBody>
      </p:sp>
      <p:sp>
        <p:nvSpPr>
          <p:cNvPr id="4" name="Retângulo 3"/>
          <p:cNvSpPr/>
          <p:nvPr/>
        </p:nvSpPr>
        <p:spPr>
          <a:xfrm>
            <a:off x="3646554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1270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5749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Sistema de classificação das variáveis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467544" y="16288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/>
              <a:t>Parâmetros Considerados: </a:t>
            </a:r>
          </a:p>
          <a:p>
            <a:pPr marL="857250" lvl="1" indent="-457200">
              <a:buAutoNum type="alphaUcParenR"/>
            </a:pPr>
            <a:r>
              <a:rPr lang="pt-BR" sz="2000" dirty="0"/>
              <a:t>FORMA DA MARGEM DA REPRESA (1 = convexa; 2 = reta; 3 = côncava) </a:t>
            </a:r>
          </a:p>
          <a:p>
            <a:pPr marL="400050" lvl="1" indent="0">
              <a:buNone/>
            </a:pPr>
            <a:endParaRPr lang="pt-BR" sz="2000" dirty="0"/>
          </a:p>
          <a:p>
            <a:pPr marL="400050" lvl="1" indent="0">
              <a:buNone/>
            </a:pPr>
            <a:r>
              <a:rPr lang="pt-BR" sz="2000" dirty="0"/>
              <a:t>B) USO ANTRÓPICO DA REPRESA (1 = indireto; 2 = direto) </a:t>
            </a:r>
          </a:p>
          <a:p>
            <a:pPr marL="400050" lvl="1" indent="0">
              <a:buNone/>
            </a:pPr>
            <a:endParaRPr lang="pt-BR" sz="2000" dirty="0"/>
          </a:p>
          <a:p>
            <a:pPr marL="400050" lvl="1" indent="0">
              <a:buNone/>
            </a:pPr>
            <a:r>
              <a:rPr lang="pt-BR" sz="2000" dirty="0"/>
              <a:t>C) FONTE DE FÓSFORO (P) ATRAVÉS DE EFLUENTES (1 = ausente; </a:t>
            </a:r>
          </a:p>
          <a:p>
            <a:pPr marL="400050" lvl="1" indent="0">
              <a:buNone/>
            </a:pPr>
            <a:r>
              <a:rPr lang="pt-BR" sz="2000" dirty="0"/>
              <a:t>2 = presente) </a:t>
            </a:r>
          </a:p>
          <a:p>
            <a:pPr marL="400050" lvl="1" indent="0">
              <a:buNone/>
            </a:pPr>
            <a:endParaRPr lang="pt-BR" sz="2000" dirty="0"/>
          </a:p>
          <a:p>
            <a:pPr marL="400050" lvl="1" indent="0">
              <a:buNone/>
            </a:pPr>
            <a:r>
              <a:rPr lang="pt-BR" sz="2000" dirty="0"/>
              <a:t>D) ESTADO TRÓFICO DO CORPO D’ÁGUA (1 = </a:t>
            </a:r>
            <a:r>
              <a:rPr lang="pt-BR" sz="2000" dirty="0" err="1"/>
              <a:t>Hipereutrófico</a:t>
            </a:r>
            <a:r>
              <a:rPr lang="pt-BR" sz="2000" dirty="0"/>
              <a:t>; </a:t>
            </a:r>
          </a:p>
          <a:p>
            <a:pPr marL="400050" lvl="1" indent="0">
              <a:buNone/>
            </a:pPr>
            <a:r>
              <a:rPr lang="pt-BR" sz="2000" dirty="0"/>
              <a:t>2 = </a:t>
            </a:r>
            <a:r>
              <a:rPr lang="pt-BR" sz="2000" dirty="0" err="1"/>
              <a:t>Supereutrófico</a:t>
            </a:r>
            <a:r>
              <a:rPr lang="pt-BR" sz="2000" dirty="0"/>
              <a:t>; 3 = </a:t>
            </a:r>
            <a:r>
              <a:rPr lang="pt-BR" sz="2000" dirty="0" err="1"/>
              <a:t>Eutrófico</a:t>
            </a:r>
            <a:r>
              <a:rPr lang="pt-BR" sz="2000" dirty="0"/>
              <a:t>; 4 = </a:t>
            </a:r>
            <a:r>
              <a:rPr lang="pt-BR" sz="2000" dirty="0" err="1"/>
              <a:t>Mesotrófico</a:t>
            </a:r>
            <a:r>
              <a:rPr lang="pt-BR" sz="2000" dirty="0"/>
              <a:t>; 5 = </a:t>
            </a:r>
            <a:r>
              <a:rPr lang="pt-BR" sz="2000" dirty="0" err="1"/>
              <a:t>Oligotrófico</a:t>
            </a:r>
            <a:r>
              <a:rPr lang="pt-BR" sz="2000" dirty="0"/>
              <a:t>; </a:t>
            </a:r>
          </a:p>
          <a:p>
            <a:pPr marL="400050" lvl="1" indent="0">
              <a:buNone/>
            </a:pPr>
            <a:r>
              <a:rPr lang="pt-BR" sz="2000" dirty="0"/>
              <a:t>6 = </a:t>
            </a:r>
            <a:r>
              <a:rPr lang="pt-BR" sz="2000" dirty="0" err="1"/>
              <a:t>Ultraoligotrófico</a:t>
            </a:r>
            <a:r>
              <a:rPr lang="pt-BR" sz="2000" dirty="0"/>
              <a:t>) </a:t>
            </a:r>
          </a:p>
        </p:txBody>
      </p:sp>
      <p:sp>
        <p:nvSpPr>
          <p:cNvPr id="8" name="Text Box 1"/>
          <p:cNvSpPr txBox="1">
            <a:spLocks noChangeArrowheads="1"/>
          </p:cNvSpPr>
          <p:nvPr/>
        </p:nvSpPr>
        <p:spPr bwMode="auto">
          <a:xfrm>
            <a:off x="395536" y="5775497"/>
            <a:ext cx="8280920" cy="878160"/>
          </a:xfrm>
          <a:prstGeom prst="rect">
            <a:avLst/>
          </a:prstGeom>
          <a:noFill/>
          <a:ln w="9525" algn="in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b="1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cs typeface="Arial" pitchFamily="34" charset="0"/>
              </a:rPr>
              <a:t>1 x {Estado trófico [1, 2, 3, 4, 5 ou 6]} x 0,9 {Fonte N/P [1 ou 2]} x 0,3 {Morfologia [1, 2 ou 3]} x 0,1 {Uso Antrópico [1 ou 2]} = IS</a:t>
            </a:r>
            <a:endParaRPr kumimoji="0" 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50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99988" y="1484784"/>
            <a:ext cx="8592492" cy="4896544"/>
          </a:xfrm>
        </p:spPr>
        <p:txBody>
          <a:bodyPr>
            <a:noAutofit/>
          </a:bodyPr>
          <a:lstStyle/>
          <a:p>
            <a:r>
              <a:rPr lang="pt-BR" sz="1800" b="1" i="1" u="sng" dirty="0">
                <a:solidFill>
                  <a:schemeClr val="accent1">
                    <a:lumMod val="50000"/>
                  </a:schemeClr>
                </a:solidFill>
              </a:rPr>
              <a:t>O que nos fez ir atrás deste projeto?</a:t>
            </a:r>
          </a:p>
          <a:p>
            <a:pPr marL="0" indent="0" algn="just">
              <a:buNone/>
            </a:pPr>
            <a:r>
              <a:rPr lang="pt-BR" sz="1800" dirty="0"/>
              <a:t>	</a:t>
            </a:r>
          </a:p>
          <a:p>
            <a:pPr marL="0" indent="0" algn="just">
              <a:buNone/>
            </a:pPr>
            <a:r>
              <a:rPr lang="pt-BR" sz="1800" dirty="0"/>
              <a:t>	1)Preocupação da contaminação dos corpos aquíferos, </a:t>
            </a:r>
          </a:p>
          <a:p>
            <a:pPr marL="0" indent="0" algn="just">
              <a:buNone/>
            </a:pPr>
            <a:r>
              <a:rPr lang="pt-BR" sz="1800" dirty="0"/>
              <a:t>	2) destruição de seus ecossistemas locais</a:t>
            </a:r>
          </a:p>
          <a:p>
            <a:pPr marL="0" indent="0" algn="just">
              <a:buNone/>
            </a:pPr>
            <a:r>
              <a:rPr lang="pt-BR" sz="1800" dirty="0"/>
              <a:t>	3) Riscos à Saúde Pública</a:t>
            </a:r>
          </a:p>
          <a:p>
            <a:pPr marL="0" indent="0" algn="just">
              <a:buNone/>
            </a:pPr>
            <a:r>
              <a:rPr lang="pt-BR" sz="1800" dirty="0"/>
              <a:t>	4) Falta de estudos na aplicação das ferramentas SIG para este tipo de controle</a:t>
            </a:r>
          </a:p>
          <a:p>
            <a:pPr marL="0" indent="0" algn="just">
              <a:buNone/>
            </a:pPr>
            <a:r>
              <a:rPr lang="pt-BR" sz="1800" dirty="0"/>
              <a:t>	 5) Facilidade do método aplicado:     		</a:t>
            </a:r>
          </a:p>
          <a:p>
            <a:pPr lvl="3" algn="just"/>
            <a:r>
              <a:rPr lang="pt-BR" sz="1800" b="1" u="sng" dirty="0">
                <a:solidFill>
                  <a:schemeClr val="accent1">
                    <a:lumMod val="50000"/>
                  </a:schemeClr>
                </a:solidFill>
              </a:rPr>
              <a:t>Tecnologia SIG:</a:t>
            </a:r>
          </a:p>
          <a:p>
            <a:pPr marL="1714500" lvl="4" indent="0" algn="just">
              <a:buNone/>
            </a:pPr>
            <a:r>
              <a:rPr lang="pt-BR" sz="1800" dirty="0"/>
              <a:t>	a) Visualização de mapas digitais em computadores pessoais </a:t>
            </a:r>
          </a:p>
          <a:p>
            <a:pPr marL="1714500" lvl="4" indent="0" algn="just">
              <a:buNone/>
            </a:pPr>
            <a:r>
              <a:rPr lang="pt-BR" sz="1800" dirty="0"/>
              <a:t>	b) Facilidade na geração desses mapas</a:t>
            </a:r>
          </a:p>
          <a:p>
            <a:pPr marL="1714500" lvl="4" indent="0" algn="just">
              <a:buNone/>
            </a:pPr>
            <a:r>
              <a:rPr lang="pt-BR" sz="1800" dirty="0"/>
              <a:t>	c) facilidade de atualizações futuras desses mapeamentos à medida    	que novas informações são adquiridas (Jensen </a:t>
            </a:r>
            <a:r>
              <a:rPr lang="pt-BR" sz="1800" i="1" dirty="0"/>
              <a:t>et al</a:t>
            </a:r>
            <a:r>
              <a:rPr lang="pt-BR" sz="1800" dirty="0"/>
              <a:t>. 1998). </a:t>
            </a:r>
          </a:p>
          <a:p>
            <a:pPr marL="1714500" lvl="4" indent="0" algn="just">
              <a:buNone/>
            </a:pPr>
            <a:r>
              <a:rPr lang="pt-BR" sz="1800" dirty="0"/>
              <a:t>	d) Rápido diagnóstico e subsídio à pronta ação de respostas aos 		impactos gerados por tais florações.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88" y="1268760"/>
            <a:ext cx="7452320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4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23528" y="1484784"/>
            <a:ext cx="8363272" cy="5112568"/>
          </a:xfrm>
        </p:spPr>
        <p:txBody>
          <a:bodyPr>
            <a:normAutofit/>
          </a:bodyPr>
          <a:lstStyle/>
          <a:p>
            <a:r>
              <a:rPr lang="pt-BR" sz="1800" b="1" i="1" u="sng" dirty="0">
                <a:solidFill>
                  <a:schemeClr val="accent1">
                    <a:lumMod val="50000"/>
                  </a:schemeClr>
                </a:solidFill>
              </a:rPr>
              <a:t>O que nos fez ir atrás deste projeto?</a:t>
            </a:r>
          </a:p>
          <a:p>
            <a:pPr marL="0" indent="0" algn="just">
              <a:buNone/>
            </a:pPr>
            <a:r>
              <a:rPr lang="pt-BR" sz="1800" dirty="0"/>
              <a:t>	</a:t>
            </a:r>
          </a:p>
          <a:p>
            <a:pPr marL="0" indent="0">
              <a:buNone/>
            </a:pPr>
            <a:r>
              <a:rPr lang="pt-BR" sz="1800" dirty="0"/>
              <a:t>	 6) Aprofundamento do TCC da bióloga </a:t>
            </a:r>
            <a:r>
              <a:rPr lang="pt-BR" sz="1800" dirty="0" err="1"/>
              <a:t>Taimá</a:t>
            </a:r>
            <a:r>
              <a:rPr lang="pt-BR" sz="1800" dirty="0"/>
              <a:t> Naomi </a:t>
            </a:r>
            <a:r>
              <a:rPr lang="pt-BR" sz="1800" dirty="0" err="1"/>
              <a:t>Furuyama</a:t>
            </a:r>
            <a:r>
              <a:rPr lang="pt-BR" sz="1800" dirty="0"/>
              <a:t> 	(FURUYAMA, 2011)</a:t>
            </a:r>
          </a:p>
          <a:p>
            <a:pPr marL="0" indent="0">
              <a:buNone/>
            </a:pPr>
            <a:r>
              <a:rPr lang="pt-BR" sz="1800" dirty="0"/>
              <a:t>	</a:t>
            </a:r>
          </a:p>
          <a:p>
            <a:pPr marL="0" indent="0">
              <a:buNone/>
            </a:pPr>
            <a:r>
              <a:rPr lang="pt-BR" sz="1800" dirty="0"/>
              <a:t>	7</a:t>
            </a:r>
            <a:r>
              <a:rPr lang="pt-BR" sz="1800" dirty="0">
                <a:latin typeface="+mj-lt"/>
              </a:rPr>
              <a:t>) Auxilio à aplicação dos mecanismos necessários para o uso da ferramenta 	SIG ao projeto </a:t>
            </a:r>
            <a:r>
              <a:rPr lang="pt-BR" sz="1800" i="1" dirty="0">
                <a:latin typeface="+mj-lt"/>
              </a:rPr>
              <a:t>“Elaboração de mapas de sensibilidade ambiental às 	florações 	massivas 	cianobactérias no Reservatório Guarapiranga, Região Metropolitana 	de São Paulo”.</a:t>
            </a:r>
          </a:p>
          <a:p>
            <a:pPr marL="0" indent="0">
              <a:buNone/>
            </a:pPr>
            <a:r>
              <a:rPr lang="pt-BR" sz="1800" i="1" dirty="0">
                <a:latin typeface="+mj-lt"/>
              </a:rPr>
              <a:t>	</a:t>
            </a:r>
          </a:p>
          <a:p>
            <a:pPr marL="0" indent="0">
              <a:buNone/>
            </a:pPr>
            <a:r>
              <a:rPr lang="pt-BR" sz="1800" i="1" dirty="0">
                <a:latin typeface="+mj-lt"/>
              </a:rPr>
              <a:t>	8) </a:t>
            </a:r>
            <a:r>
              <a:rPr lang="pt-BR" sz="1800" dirty="0">
                <a:latin typeface="+mj-lt"/>
              </a:rPr>
              <a:t>Know-how: Cartas SÃO (Cartas de Sensibilidade Ambiental a</a:t>
            </a:r>
          </a:p>
          <a:p>
            <a:pPr marL="0" indent="0">
              <a:buNone/>
            </a:pPr>
            <a:r>
              <a:rPr lang="pt-BR" sz="1800" dirty="0">
                <a:latin typeface="+mj-lt"/>
              </a:rPr>
              <a:t>	Derramamentos de Óleo):</a:t>
            </a:r>
          </a:p>
          <a:p>
            <a:pPr marL="0" indent="0" algn="just">
              <a:buNone/>
            </a:pPr>
            <a:endParaRPr lang="pt-BR" sz="3600" i="1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253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168"/>
          </a:xfrm>
        </p:spPr>
        <p:txBody>
          <a:bodyPr>
            <a:noAutofit/>
          </a:bodyPr>
          <a:lstStyle/>
          <a:p>
            <a:r>
              <a:rPr lang="pt-BR" sz="1800" dirty="0"/>
              <a:t>Objetivo: agilizar a implementação de medidas mitigadoras frente ao impacto das cianobactérias nesta represa em questão, o que auxiliará na redução de recursos tanto humanos como materiais para o manejo da área.</a:t>
            </a:r>
          </a:p>
          <a:p>
            <a:endParaRPr lang="pt-BR" sz="1800" dirty="0"/>
          </a:p>
          <a:p>
            <a:endParaRPr lang="pt-BR" sz="1800" dirty="0"/>
          </a:p>
          <a:p>
            <a:r>
              <a:rPr lang="pt-BR" sz="1800" dirty="0"/>
              <a:t>Parâmetros considerados, segundos critérios discutidos em laboratório e entre representantes da CETESB durante palestras extracurriculares.</a:t>
            </a:r>
          </a:p>
          <a:p>
            <a:endParaRPr lang="pt-BR" sz="1800" dirty="0"/>
          </a:p>
          <a:p>
            <a:r>
              <a:rPr lang="pt-BR" sz="1800" dirty="0"/>
              <a:t>Resultados em Desenvolvimento: Criação de um mapeamento da represa Guarapiranga a fim de auxiliar no tratamento da represa Guarapiranga frente ao </a:t>
            </a:r>
            <a:r>
              <a:rPr lang="pt-BR" sz="1800" dirty="0" err="1"/>
              <a:t>blooming</a:t>
            </a:r>
            <a:r>
              <a:rPr lang="pt-BR" sz="1800" dirty="0"/>
              <a:t> massivo de cianobactérias.</a:t>
            </a:r>
          </a:p>
          <a:p>
            <a:pPr marL="0" indent="0">
              <a:buNone/>
            </a:pPr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50628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5" t="24354" r="27662" b="5010"/>
          <a:stretch/>
        </p:blipFill>
        <p:spPr bwMode="auto">
          <a:xfrm>
            <a:off x="157162" y="271087"/>
            <a:ext cx="9144000" cy="659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160"/>
          </a:xfrm>
        </p:spPr>
        <p:txBody>
          <a:bodyPr>
            <a:normAutofit fontScale="85000" lnSpcReduction="20000"/>
          </a:bodyPr>
          <a:lstStyle/>
          <a:p>
            <a:endParaRPr lang="pt-BR" dirty="0"/>
          </a:p>
          <a:p>
            <a:r>
              <a:rPr lang="pt-BR" dirty="0"/>
              <a:t>Área-Teste para construção do banco de dados/ </a:t>
            </a:r>
            <a:r>
              <a:rPr lang="pt-BR" b="1" dirty="0"/>
              <a:t>foco da pesquisa:</a:t>
            </a:r>
          </a:p>
          <a:p>
            <a:pPr lvl="1"/>
            <a:r>
              <a:rPr lang="pt-BR" dirty="0"/>
              <a:t> Represa Guarapiranga:</a:t>
            </a:r>
          </a:p>
          <a:p>
            <a:pPr lvl="2"/>
            <a:r>
              <a:rPr lang="pt-BR" dirty="0"/>
              <a:t>abrange os municípios de Embu-Guaçu e Itapecerica da Serra, e parcialmente os de São Paulo, Cotia, Embu, Juquitiba e São Lourenço da Serra</a:t>
            </a:r>
          </a:p>
          <a:p>
            <a:pPr marL="914400" lvl="2" indent="0">
              <a:buNone/>
            </a:pPr>
            <a:endParaRPr lang="pt-BR" dirty="0"/>
          </a:p>
          <a:p>
            <a:pPr lvl="2"/>
            <a:r>
              <a:rPr lang="pt-BR" dirty="0"/>
              <a:t>Integra o sistema de abastecimento público da Região Metropolitana de São Paulo (RMSP).</a:t>
            </a:r>
          </a:p>
          <a:p>
            <a:pPr marL="914400" lvl="2" indent="0">
              <a:buNone/>
            </a:pPr>
            <a:endParaRPr lang="pt-BR" dirty="0"/>
          </a:p>
          <a:p>
            <a:pPr lvl="2"/>
            <a:r>
              <a:rPr lang="pt-BR" dirty="0"/>
              <a:t>Segundo maior abastecedouro desse sistema</a:t>
            </a:r>
          </a:p>
          <a:p>
            <a:pPr lvl="3"/>
            <a:r>
              <a:rPr lang="pt-BR" dirty="0"/>
              <a:t>Área de drenagem = 639 km²</a:t>
            </a:r>
          </a:p>
          <a:p>
            <a:pPr lvl="3"/>
            <a:r>
              <a:rPr lang="pt-BR" dirty="0"/>
              <a:t>Produção média atual de água é de aproximadamente 14 mil L/s, </a:t>
            </a:r>
          </a:p>
          <a:p>
            <a:pPr lvl="3"/>
            <a:r>
              <a:rPr lang="pt-BR" dirty="0"/>
              <a:t>atende demanda de quase 4 milhões de habitantes, cerca de 20% da população da RMSP</a:t>
            </a:r>
          </a:p>
          <a:p>
            <a:pPr lvl="1"/>
            <a:endParaRPr lang="pt-BR" dirty="0"/>
          </a:p>
          <a:p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1907704" y="6488668"/>
            <a:ext cx="41890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3"/>
            <a:r>
              <a:rPr lang="pt-BR" dirty="0"/>
              <a:t>(WHATELY &amp; CUNHA, 2006).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4" name="Rectangle 12"/>
          <p:cNvSpPr>
            <a:spLocks noChangeArrowheads="1"/>
          </p:cNvSpPr>
          <p:nvPr/>
        </p:nvSpPr>
        <p:spPr bwMode="auto">
          <a:xfrm>
            <a:off x="304800" y="304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7" name="Rectangle 15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827584" y="6474395"/>
            <a:ext cx="108012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181100" algn="l"/>
              </a:tabLst>
            </a:pPr>
            <a:r>
              <a:rPr kumimoji="0" lang="pt-BR" sz="1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1:200000</a:t>
            </a:r>
            <a:endParaRPr kumimoji="0" lang="pt-B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97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384" y="2918807"/>
            <a:ext cx="1861408" cy="1892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CaixaDeTexto 12"/>
          <p:cNvSpPr txBox="1"/>
          <p:nvPr/>
        </p:nvSpPr>
        <p:spPr>
          <a:xfrm>
            <a:off x="4122982" y="5308484"/>
            <a:ext cx="2592288" cy="9233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pt-BR" dirty="0"/>
              <a:t>Definir a Topologia entre os objetos geográficos</a:t>
            </a:r>
            <a:endParaRPr lang="pt-BR" b="1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Objetivos</a:t>
            </a:r>
            <a:br>
              <a:rPr lang="pt-BR" b="1" dirty="0">
                <a:solidFill>
                  <a:schemeClr val="bg1"/>
                </a:solidFill>
              </a:rPr>
            </a:b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982" y="1194024"/>
            <a:ext cx="1647292" cy="1575671"/>
          </a:xfrm>
          <a:prstGeom prst="rect">
            <a:avLst/>
          </a:prstGeom>
        </p:spPr>
      </p:pic>
      <p:sp>
        <p:nvSpPr>
          <p:cNvPr id="8" name="Seta para baixo 7"/>
          <p:cNvSpPr/>
          <p:nvPr/>
        </p:nvSpPr>
        <p:spPr>
          <a:xfrm rot="13222070">
            <a:off x="3219765" y="1997310"/>
            <a:ext cx="310829" cy="8978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6137415" y="3212976"/>
            <a:ext cx="2592288" cy="9233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Definição da Forma das variáveis: quantitativa, qualitativa</a:t>
            </a:r>
          </a:p>
        </p:txBody>
      </p:sp>
      <p:sp>
        <p:nvSpPr>
          <p:cNvPr id="11" name="Seta para baixo 10"/>
          <p:cNvSpPr/>
          <p:nvPr/>
        </p:nvSpPr>
        <p:spPr>
          <a:xfrm rot="18433274">
            <a:off x="6257430" y="1942391"/>
            <a:ext cx="315601" cy="10955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eta para baixo 11"/>
          <p:cNvSpPr/>
          <p:nvPr/>
        </p:nvSpPr>
        <p:spPr>
          <a:xfrm rot="2303144">
            <a:off x="6957423" y="4268385"/>
            <a:ext cx="315601" cy="10423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eta para baixo 13"/>
          <p:cNvSpPr/>
          <p:nvPr/>
        </p:nvSpPr>
        <p:spPr>
          <a:xfrm rot="7122975">
            <a:off x="3374399" y="4337643"/>
            <a:ext cx="257339" cy="10553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eta para baixo 14"/>
          <p:cNvSpPr/>
          <p:nvPr/>
        </p:nvSpPr>
        <p:spPr>
          <a:xfrm>
            <a:off x="1718017" y="4863758"/>
            <a:ext cx="315601" cy="104231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467544" y="5934670"/>
            <a:ext cx="3132149" cy="923330"/>
          </a:xfrm>
          <a:prstGeom prst="rect">
            <a:avLst/>
          </a:prstGeom>
          <a:solidFill>
            <a:srgbClr val="FF3300"/>
          </a:solidFill>
        </p:spPr>
        <p:txBody>
          <a:bodyPr wrap="square">
            <a:spAutoFit/>
          </a:bodyPr>
          <a:lstStyle/>
          <a:p>
            <a:pPr lvl="1"/>
            <a:r>
              <a:rPr lang="pt-BR" u="sng" dirty="0"/>
              <a:t>mapas-teste de sensibilidade ambiental e avaliar sua eficiência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91264" cy="4853136"/>
          </a:xfrm>
        </p:spPr>
        <p:txBody>
          <a:bodyPr>
            <a:normAutofit fontScale="70000" lnSpcReduction="20000"/>
          </a:bodyPr>
          <a:lstStyle/>
          <a:p>
            <a:r>
              <a:rPr lang="pt-BR" dirty="0"/>
              <a:t>Criar e estruturar  um banco de dados ambientais SIG para a construção de mapas de sensibilidade ambiental a florações massivas de cianobactérias.  </a:t>
            </a:r>
          </a:p>
          <a:p>
            <a:endParaRPr lang="pt-BR" b="1" dirty="0"/>
          </a:p>
          <a:p>
            <a:r>
              <a:rPr lang="pt-BR" dirty="0"/>
              <a:t>Estabelecer o grupo de variáveis que servirão como critério de classificação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Propor um sistema de classificação das variáveis</a:t>
            </a:r>
          </a:p>
          <a:p>
            <a:pPr marL="0" indent="0">
              <a:buNone/>
            </a:pPr>
            <a:endParaRPr lang="pt-BR" b="1" dirty="0"/>
          </a:p>
          <a:p>
            <a:r>
              <a:rPr lang="pt-BR" dirty="0"/>
              <a:t>Definir a topologia entre os objetos geográficos e alimentar o banco de dados; </a:t>
            </a:r>
          </a:p>
          <a:p>
            <a:pPr marL="57150" indent="0">
              <a:buNone/>
            </a:pPr>
            <a:endParaRPr lang="pt-BR" b="1" dirty="0"/>
          </a:p>
          <a:p>
            <a:r>
              <a:rPr lang="pt-BR" dirty="0"/>
              <a:t>Gerar mapas-teste de sensibilidade ambiental e avaliar sua eficiência e aplicação.</a:t>
            </a:r>
            <a:endParaRPr lang="pt-BR" b="1" dirty="0"/>
          </a:p>
          <a:p>
            <a:pPr marL="0" indent="0">
              <a:buNone/>
            </a:pPr>
            <a:endParaRPr lang="pt-BR" b="1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427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" grpId="0"/>
      <p:bldP spid="8" grpId="0" animBg="1"/>
      <p:bldP spid="9" grpId="0" animBg="1"/>
      <p:bldP spid="11" grpId="0" animBg="1"/>
      <p:bldP spid="12" grpId="0" animBg="1"/>
      <p:bldP spid="14" grpId="0" animBg="1"/>
      <p:bldP spid="15" grpId="0" animBg="1"/>
      <p:bldP spid="10" grpId="0" animBg="1"/>
      <p:bldP spid="3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Metodologia</a:t>
            </a:r>
            <a:br>
              <a:rPr lang="pt-BR" b="1" dirty="0">
                <a:solidFill>
                  <a:schemeClr val="bg1"/>
                </a:solidFill>
              </a:rPr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projeto em desenvolvimento envolve duas etapas: </a:t>
            </a:r>
          </a:p>
          <a:p>
            <a:pPr marL="0" indent="0">
              <a:buNone/>
            </a:pPr>
            <a:endParaRPr lang="pt-BR" dirty="0"/>
          </a:p>
          <a:p>
            <a:pPr lvl="1"/>
            <a:r>
              <a:rPr lang="pt-BR" dirty="0"/>
              <a:t>1. Concepção do sistema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2. Desenvolvimento do Sistema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7622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bg1"/>
                </a:solidFill>
              </a:rPr>
              <a:t>Metodologia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196752"/>
            <a:ext cx="8686800" cy="5661248"/>
          </a:xfrm>
        </p:spPr>
        <p:txBody>
          <a:bodyPr>
            <a:normAutofit/>
          </a:bodyPr>
          <a:lstStyle/>
          <a:p>
            <a:r>
              <a:rPr lang="pt-BR" sz="2000" b="1" dirty="0"/>
              <a:t>1. Concepção do Sistema</a:t>
            </a:r>
          </a:p>
          <a:p>
            <a:pPr marL="0" indent="0">
              <a:buNone/>
            </a:pPr>
            <a:endParaRPr lang="pt-BR" sz="2000" dirty="0"/>
          </a:p>
          <a:p>
            <a:pPr lvl="1"/>
            <a:r>
              <a:rPr lang="pt-BR" sz="2000" dirty="0"/>
              <a:t>análise de requisitos/variáveis (informações e simbologia utilizadas) </a:t>
            </a:r>
          </a:p>
          <a:p>
            <a:pPr lvl="1"/>
            <a:endParaRPr lang="pt-BR" sz="2000" dirty="0"/>
          </a:p>
          <a:p>
            <a:pPr lvl="1"/>
            <a:r>
              <a:rPr lang="pt-BR" sz="2000" dirty="0"/>
              <a:t>Modelagem conceitual: Variáveis e pesos respectivos.</a:t>
            </a:r>
          </a:p>
          <a:p>
            <a:pPr marL="457200" lvl="1" indent="0">
              <a:buNone/>
            </a:pPr>
            <a:endParaRPr lang="pt-BR" sz="2000" dirty="0"/>
          </a:p>
          <a:p>
            <a:pPr lvl="1"/>
            <a:r>
              <a:rPr lang="pt-BR" sz="2000" dirty="0"/>
              <a:t>Permitir a edição da base de dados para atualizações futuras.</a:t>
            </a:r>
          </a:p>
          <a:p>
            <a:pPr lvl="2"/>
            <a:r>
              <a:rPr lang="pt-BR" sz="2000" dirty="0"/>
              <a:t>Níveis de acesso</a:t>
            </a:r>
          </a:p>
          <a:p>
            <a:pPr lvl="2"/>
            <a:r>
              <a:rPr lang="pt-BR" sz="2000" dirty="0"/>
              <a:t>Novas variáveis</a:t>
            </a:r>
          </a:p>
          <a:p>
            <a:pPr marL="457200" lvl="1" indent="0">
              <a:buNone/>
            </a:pPr>
            <a:endParaRPr lang="pt-BR" sz="2000" dirty="0"/>
          </a:p>
          <a:p>
            <a:pPr lvl="1"/>
            <a:r>
              <a:rPr lang="pt-BR" sz="2000" dirty="0"/>
              <a:t>A plataforma SIG adotada para o projeto: </a:t>
            </a:r>
            <a:r>
              <a:rPr lang="pt-BR" sz="2000" i="1" dirty="0" err="1"/>
              <a:t>ArcGIS</a:t>
            </a:r>
            <a:r>
              <a:rPr lang="pt-BR" sz="2000" i="1" dirty="0"/>
              <a:t> 9.0 (Environmental System </a:t>
            </a:r>
            <a:r>
              <a:rPr lang="pt-BR" sz="2000" i="1" dirty="0" err="1"/>
              <a:t>Research</a:t>
            </a:r>
            <a:r>
              <a:rPr lang="pt-BR" sz="2000" i="1" dirty="0"/>
              <a:t> </a:t>
            </a:r>
            <a:r>
              <a:rPr lang="pt-BR" sz="2000" i="1" dirty="0" err="1"/>
              <a:t>Institute</a:t>
            </a:r>
            <a:r>
              <a:rPr lang="pt-BR" sz="2000" i="1" dirty="0"/>
              <a:t> – </a:t>
            </a:r>
            <a:r>
              <a:rPr lang="pt-BR" sz="2000" dirty="0"/>
              <a:t>ESRI), seu amplo reconhecimento e uso no mercado e todo potencial de análise espacial oferecido por um SIG</a:t>
            </a:r>
            <a:r>
              <a:rPr lang="pt-BR" sz="2000" i="1" dirty="0"/>
              <a:t>, e o software QUANTUM-GIS </a:t>
            </a:r>
            <a:r>
              <a:rPr lang="en-US" sz="2000" dirty="0"/>
              <a:t>da Open Source Geospatial Foundation (</a:t>
            </a:r>
            <a:r>
              <a:rPr lang="en-US" sz="2000" dirty="0" err="1"/>
              <a:t>OSGeo</a:t>
            </a:r>
            <a:r>
              <a:rPr lang="en-US" sz="2000" dirty="0"/>
              <a:t>)</a:t>
            </a:r>
            <a:r>
              <a:rPr lang="pt-BR" sz="2000" i="1" dirty="0"/>
              <a:t>.</a:t>
            </a:r>
          </a:p>
          <a:p>
            <a:pPr lvl="1"/>
            <a:endParaRPr lang="pt-BR" sz="14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0070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000" b="1" dirty="0"/>
              <a:t>Os parâmetros chaves:</a:t>
            </a:r>
          </a:p>
          <a:p>
            <a:pPr lvl="1"/>
            <a:r>
              <a:rPr lang="pt-BR" sz="1600" dirty="0"/>
              <a:t>forma da Margem da represa</a:t>
            </a:r>
          </a:p>
          <a:p>
            <a:pPr lvl="1"/>
            <a:r>
              <a:rPr lang="pt-BR" sz="2000" dirty="0"/>
              <a:t>Presença/ausência de aporte de nutrientes pelo corpo d’água (Efluentes e afluentes)</a:t>
            </a:r>
          </a:p>
          <a:p>
            <a:pPr lvl="1"/>
            <a:r>
              <a:rPr lang="pt-BR" sz="2000" dirty="0"/>
              <a:t>Estado Trófico da represa no local </a:t>
            </a:r>
          </a:p>
          <a:p>
            <a:pPr lvl="1"/>
            <a:r>
              <a:rPr lang="pt-BR" sz="2000" dirty="0"/>
              <a:t>Uso Antrópico da água</a:t>
            </a:r>
          </a:p>
          <a:p>
            <a:pPr marL="0" indent="0">
              <a:buNone/>
            </a:pPr>
            <a:endParaRPr lang="pt-BR" sz="2000" dirty="0"/>
          </a:p>
          <a:p>
            <a:r>
              <a:rPr lang="pt-BR" sz="2000" b="1" dirty="0"/>
              <a:t>Pesos das variáveis e considerações: </a:t>
            </a:r>
          </a:p>
          <a:p>
            <a:pPr lvl="1"/>
            <a:r>
              <a:rPr lang="pt-BR" sz="2000" dirty="0"/>
              <a:t>combinatória de possibilidades igual a 72 agrupamentos distintos.</a:t>
            </a:r>
          </a:p>
          <a:p>
            <a:pPr lvl="1"/>
            <a:r>
              <a:rPr lang="pt-BR" sz="2000" dirty="0"/>
              <a:t>Classes e prioridades</a:t>
            </a:r>
          </a:p>
          <a:p>
            <a:pPr lvl="1"/>
            <a:endParaRPr lang="pt-BR" sz="2000" dirty="0"/>
          </a:p>
          <a:p>
            <a:pPr lvl="1"/>
            <a:endParaRPr lang="pt-BR" sz="2000" dirty="0"/>
          </a:p>
          <a:p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bg1"/>
                </a:solidFill>
              </a:rPr>
              <a:t>Metodologia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934003"/>
              </p:ext>
            </p:extLst>
          </p:nvPr>
        </p:nvGraphicFramePr>
        <p:xfrm>
          <a:off x="0" y="3212976"/>
          <a:ext cx="3318995" cy="1863630"/>
        </p:xfrm>
        <a:graphic>
          <a:graphicData uri="http://schemas.openxmlformats.org/drawingml/2006/table">
            <a:tbl>
              <a:tblPr firstRow="1" firstCol="1" bandRow="1"/>
              <a:tblGrid>
                <a:gridCol w="15467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22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5946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FORMA DA MARGEM ORDINAL</a:t>
                      </a:r>
                      <a:endParaRPr lang="pt-B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FORMA DA MARGE NOMINAL</a:t>
                      </a:r>
                      <a:endParaRPr lang="pt-BR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5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1</a:t>
                      </a:r>
                      <a:endParaRPr lang="pt-B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Convexa</a:t>
                      </a:r>
                      <a:endParaRPr lang="pt-B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32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2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Reta</a:t>
                      </a:r>
                      <a:endParaRPr lang="pt-B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132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3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Côncava</a:t>
                      </a:r>
                      <a:endParaRPr lang="pt-B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953822"/>
              </p:ext>
            </p:extLst>
          </p:nvPr>
        </p:nvGraphicFramePr>
        <p:xfrm>
          <a:off x="-22572" y="1628800"/>
          <a:ext cx="2616200" cy="1543050"/>
        </p:xfrm>
        <a:graphic>
          <a:graphicData uri="http://schemas.openxmlformats.org/drawingml/2006/table">
            <a:tbl>
              <a:tblPr/>
              <a:tblGrid>
                <a:gridCol w="12177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84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0525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ESTADO TRÓFICO ORDINAIS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ESTADO TRÓFICO NOMINAIS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hipereutrófico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Supereutrófico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Eutrófico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Mesotrófico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Oligotrófico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Ultraoligotrófico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0345758"/>
              </p:ext>
            </p:extLst>
          </p:nvPr>
        </p:nvGraphicFramePr>
        <p:xfrm>
          <a:off x="0" y="5085184"/>
          <a:ext cx="3528392" cy="1171576"/>
        </p:xfrm>
        <a:graphic>
          <a:graphicData uri="http://schemas.openxmlformats.org/drawingml/2006/table">
            <a:tbl>
              <a:tblPr/>
              <a:tblGrid>
                <a:gridCol w="15956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27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2116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USO ANTRÓPICO ORDINAL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USO ANTRÓPICO NOMINAL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297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AUSENTE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163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PRESENTE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e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581738"/>
              </p:ext>
            </p:extLst>
          </p:nvPr>
        </p:nvGraphicFramePr>
        <p:xfrm>
          <a:off x="3779911" y="2132856"/>
          <a:ext cx="5364089" cy="1440162"/>
        </p:xfrm>
        <a:graphic>
          <a:graphicData uri="http://schemas.openxmlformats.org/drawingml/2006/table">
            <a:tbl>
              <a:tblPr firstRow="1" firstCol="1" bandRow="1"/>
              <a:tblGrid>
                <a:gridCol w="10383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82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85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1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885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1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6833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grupo I</a:t>
                      </a:r>
                      <a:endParaRPr lang="pt-B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grupo II</a:t>
                      </a:r>
                      <a:endParaRPr lang="pt-B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BF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grupo III</a:t>
                      </a:r>
                      <a:endParaRPr lang="pt-B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91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classe 6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001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classe 5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A3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classe 4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E8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classe 3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classe 2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7D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classe 1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26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91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0,0 - 0,165</a:t>
                      </a:r>
                      <a:endParaRPr lang="pt-B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001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0- 0,330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A3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0,0 - 0,165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E8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0- 0,330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52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0,0 - 0,165</a:t>
                      </a:r>
                      <a:endParaRPr lang="pt-B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7D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solidFill>
                            <a:srgbClr val="FFFFFF"/>
                          </a:solidFill>
                          <a:effectLst/>
                          <a:latin typeface="Calibri"/>
                          <a:ea typeface="Times New Roman"/>
                          <a:cs typeface="Times New Roman"/>
                        </a:rPr>
                        <a:t>0- 0,330</a:t>
                      </a:r>
                      <a:endParaRPr lang="pt-B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726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Seta para a direita 11"/>
          <p:cNvSpPr/>
          <p:nvPr/>
        </p:nvSpPr>
        <p:spPr>
          <a:xfrm>
            <a:off x="2735456" y="2492896"/>
            <a:ext cx="864096" cy="216024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 w="12700">
                <a:solidFill>
                  <a:srgbClr val="002060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" name="Seta para a direita 12"/>
          <p:cNvSpPr/>
          <p:nvPr/>
        </p:nvSpPr>
        <p:spPr>
          <a:xfrm rot="19426125">
            <a:off x="3260618" y="4074045"/>
            <a:ext cx="1518967" cy="205497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 w="12700">
                <a:solidFill>
                  <a:srgbClr val="002060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4" name="Seta para a direita 13"/>
          <p:cNvSpPr/>
          <p:nvPr/>
        </p:nvSpPr>
        <p:spPr>
          <a:xfrm rot="19310451">
            <a:off x="3438153" y="4629530"/>
            <a:ext cx="2788722" cy="19666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 w="12700">
                <a:solidFill>
                  <a:srgbClr val="002060"/>
                </a:solidFill>
              </a:ln>
              <a:solidFill>
                <a:schemeClr val="tx1"/>
              </a:solidFill>
            </a:endParaRPr>
          </a:p>
        </p:txBody>
      </p:sp>
      <p:graphicFrame>
        <p:nvGraphicFramePr>
          <p:cNvPr id="7" name="Tabe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7231104"/>
              </p:ext>
            </p:extLst>
          </p:nvPr>
        </p:nvGraphicFramePr>
        <p:xfrm>
          <a:off x="5076056" y="5080892"/>
          <a:ext cx="1219200" cy="1171575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8105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FONTE DE P ORDINAL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FONTE DE P NOMINAL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4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AUSENTE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PRESENTE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" name="Seta para a direita 14"/>
          <p:cNvSpPr/>
          <p:nvPr/>
        </p:nvSpPr>
        <p:spPr>
          <a:xfrm rot="17771991">
            <a:off x="6136472" y="4292728"/>
            <a:ext cx="983935" cy="213329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 w="12700">
                <a:solidFill>
                  <a:srgbClr val="002060"/>
                </a:solidFill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268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/>
      <p:bldP spid="12" grpId="0" animBg="1"/>
      <p:bldP spid="13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684</TotalTime>
  <Words>940</Words>
  <Application>Microsoft Office PowerPoint</Application>
  <PresentationFormat>Apresentação na tela (4:3)</PresentationFormat>
  <Paragraphs>199</Paragraphs>
  <Slides>15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6" baseType="lpstr">
      <vt:lpstr>Tema do Office</vt:lpstr>
      <vt:lpstr>Estruturação de um Sistema de Informações Geográficas aplicado à elaboração de mapas de sensibilidade ambiental a florações massivas cianobactérias </vt:lpstr>
      <vt:lpstr>Introdução</vt:lpstr>
      <vt:lpstr>Introdução</vt:lpstr>
      <vt:lpstr>Introdução</vt:lpstr>
      <vt:lpstr>Introdução</vt:lpstr>
      <vt:lpstr>Objetivos </vt:lpstr>
      <vt:lpstr>Metodologia </vt:lpstr>
      <vt:lpstr>Metodologia</vt:lpstr>
      <vt:lpstr>Metodologia</vt:lpstr>
      <vt:lpstr>Metodologia</vt:lpstr>
      <vt:lpstr>Resultados</vt:lpstr>
      <vt:lpstr>Conclusões:</vt:lpstr>
      <vt:lpstr>Recomendações:  </vt:lpstr>
      <vt:lpstr>Apresentação do PowerPoint</vt:lpstr>
      <vt:lpstr>Sistema de classificação das variáveis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Estruturação de um Sistema de Informações Geográficas aplicado à elaboração de mapas de sensibilidade ambiental a florações massivas cianobactérias</dc:title>
  <dc:creator>Philipe Leal</dc:creator>
  <cp:lastModifiedBy>Philipe Riskalla Leal</cp:lastModifiedBy>
  <cp:revision>95</cp:revision>
  <dcterms:created xsi:type="dcterms:W3CDTF">2013-06-04T22:12:51Z</dcterms:created>
  <dcterms:modified xsi:type="dcterms:W3CDTF">2023-08-19T15:08:11Z</dcterms:modified>
</cp:coreProperties>
</file>

<file path=docProps/thumbnail.jpeg>
</file>